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258" r:id="rId3"/>
    <p:sldId id="259" r:id="rId4"/>
    <p:sldId id="304" r:id="rId5"/>
    <p:sldId id="261" r:id="rId6"/>
    <p:sldId id="267" r:id="rId7"/>
    <p:sldId id="263" r:id="rId8"/>
    <p:sldId id="264" r:id="rId9"/>
    <p:sldId id="272" r:id="rId10"/>
    <p:sldId id="270" r:id="rId11"/>
    <p:sldId id="273" r:id="rId12"/>
    <p:sldId id="271" r:id="rId13"/>
    <p:sldId id="277" r:id="rId14"/>
    <p:sldId id="278" r:id="rId15"/>
    <p:sldId id="281" r:id="rId16"/>
    <p:sldId id="282" r:id="rId17"/>
    <p:sldId id="298" r:id="rId18"/>
    <p:sldId id="301" r:id="rId19"/>
    <p:sldId id="299" r:id="rId20"/>
    <p:sldId id="302" r:id="rId21"/>
    <p:sldId id="300" r:id="rId22"/>
    <p:sldId id="289" r:id="rId23"/>
    <p:sldId id="297" r:id="rId24"/>
    <p:sldId id="291" r:id="rId25"/>
    <p:sldId id="292" r:id="rId26"/>
    <p:sldId id="293" r:id="rId27"/>
    <p:sldId id="294" r:id="rId28"/>
    <p:sldId id="295" r:id="rId29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s, Kaitlin" initials="BK" lastIdx="2" clrIdx="0">
    <p:extLst>
      <p:ext uri="{19B8F6BF-5375-455C-9EA6-DF929625EA0E}">
        <p15:presenceInfo xmlns:p15="http://schemas.microsoft.com/office/powerpoint/2012/main" userId="S-1-5-21-527237240-963894560-725345543-12117145" providerId="AD"/>
      </p:ext>
    </p:extLst>
  </p:cmAuthor>
  <p:cmAuthor id="2" name="Nick Brothers" initials="NB" lastIdx="1" clrIdx="1">
    <p:extLst>
      <p:ext uri="{19B8F6BF-5375-455C-9EA6-DF929625EA0E}">
        <p15:presenceInfo xmlns:p15="http://schemas.microsoft.com/office/powerpoint/2012/main" userId="1BDRAupL7PSiaW9Y8JkUfvXNAOuPlgEOxQoCHEkQp9M=" providerId="None"/>
      </p:ext>
    </p:extLst>
  </p:cmAuthor>
  <p:cmAuthor id="3" name="Bruno,Maribel (HHSC)" initials="B(" lastIdx="31" clrIdx="2">
    <p:extLst>
      <p:ext uri="{19B8F6BF-5375-455C-9EA6-DF929625EA0E}">
        <p15:presenceInfo xmlns:p15="http://schemas.microsoft.com/office/powerpoint/2012/main" userId="S::Maribel.Bruno@hhs.texas.gov::8ce13b29-59f8-4d41-8d53-4e6d769bc3a7" providerId="AD"/>
      </p:ext>
    </p:extLst>
  </p:cmAuthor>
  <p:cmAuthor id="4" name="Becker,Kaleigh (HHSC)" initials="B(" lastIdx="15" clrIdx="3">
    <p:extLst>
      <p:ext uri="{19B8F6BF-5375-455C-9EA6-DF929625EA0E}">
        <p15:presenceInfo xmlns:p15="http://schemas.microsoft.com/office/powerpoint/2012/main" userId="S::Kaleigh.Becker01@hhs.texas.gov::3fcbc272-5691-404c-a09b-645b5c765af4" providerId="AD"/>
      </p:ext>
    </p:extLst>
  </p:cmAuthor>
  <p:cmAuthor id="5" name="Kirtz, Susan C" initials="KSC" lastIdx="4" clrIdx="4">
    <p:extLst>
      <p:ext uri="{19B8F6BF-5375-455C-9EA6-DF929625EA0E}">
        <p15:presenceInfo xmlns:p15="http://schemas.microsoft.com/office/powerpoint/2012/main" userId="S::susan.kirtz@austin.utexas.edu::5176dd27-692f-4190-90e9-6facb0c39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98" autoAdjust="0"/>
    <p:restoredTop sz="80789"/>
  </p:normalViewPr>
  <p:slideViewPr>
    <p:cSldViewPr snapToGrid="0" snapToObjects="1">
      <p:cViewPr varScale="1">
        <p:scale>
          <a:sx n="56" d="100"/>
          <a:sy n="56" d="100"/>
        </p:scale>
        <p:origin x="272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51:37.974" idx="1">
    <p:pos x="2383" y="6599"/>
    <p:text>Remove all caps and use "Presenter’s Name"</p:text>
    <p:extLst>
      <p:ext uri="{C676402C-5697-4E1C-873F-D02D1690AC5C}">
        <p15:threadingInfo xmlns:p15="http://schemas.microsoft.com/office/powerpoint/2012/main" timeZoneBias="300"/>
      </p:ext>
    </p:extLst>
  </p:cm>
  <p:cm authorId="5" dt="2022-08-26T20:20:21.329" idx="1">
    <p:pos x="2383" y="6695"/>
    <p:text>No need to remove all caps</p:text>
    <p:extLst>
      <p:ext uri="{C676402C-5697-4E1C-873F-D02D1690AC5C}">
        <p15:threadingInfo xmlns:p15="http://schemas.microsoft.com/office/powerpoint/2012/main" timeZoneBias="300">
          <p15:parentCm authorId="3" idx="1"/>
        </p15:threadingInfo>
      </p:ext>
    </p:extLst>
  </p:cm>
  <p:cm authorId="4" dt="2022-08-23T13:44:20.329" idx="1">
    <p:pos x="10" y="10"/>
    <p:text>Replace the HHS/TTOR logo lock-up with the TTOR logo.</p:text>
    <p:extLst>
      <p:ext uri="{C676402C-5697-4E1C-873F-D02D1690AC5C}">
        <p15:threadingInfo xmlns:p15="http://schemas.microsoft.com/office/powerpoint/2012/main" timeZoneBias="300"/>
      </p:ext>
    </p:extLst>
  </p:cm>
  <p:cm authorId="4" dt="2022-08-23T13:54:50.229" idx="14">
    <p:pos x="106" y="106"/>
    <p:text>Is it possible to lock the content to ensure users don't change key pieces of information?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59:35.022" idx="13">
    <p:pos x="10" y="10"/>
    <p:text>Image seem odd.</p:text>
    <p:extLst>
      <p:ext uri="{C676402C-5697-4E1C-873F-D02D1690AC5C}">
        <p15:threadingInfo xmlns:p15="http://schemas.microsoft.com/office/powerpoint/2012/main" timeZoneBias="300"/>
      </p:ext>
    </p:extLst>
  </p:cm>
  <p:cm authorId="5" dt="2022-08-29T11:28:03.584" idx="3">
    <p:pos x="10" y="106"/>
    <p:text>Agree - let's use an Rx pill bottle image</p:text>
    <p:extLst>
      <p:ext uri="{C676402C-5697-4E1C-873F-D02D1690AC5C}">
        <p15:threadingInfo xmlns:p15="http://schemas.microsoft.com/office/powerpoint/2012/main" timeZoneBias="300">
          <p15:parentCm authorId="3" idx="13"/>
        </p15:threadingInfo>
      </p:ext>
    </p:extLst>
  </p:cm>
  <p:cm authorId="4" dt="2022-08-23T13:52:13.331" idx="9">
    <p:pos x="6624" y="2880"/>
    <p:text>The animations don't work when using the arrow key.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20:00:28.056" idx="14">
    <p:pos x="10921" y="5575"/>
    <p:text>Remove comma.</p:text>
    <p:extLst>
      <p:ext uri="{C676402C-5697-4E1C-873F-D02D1690AC5C}">
        <p15:threadingInfo xmlns:p15="http://schemas.microsoft.com/office/powerpoint/2012/main" timeZoneBias="300"/>
      </p:ext>
    </p:extLst>
  </p:cm>
  <p:cm authorId="3" dt="2022-08-22T20:00:48.059" idx="15">
    <p:pos x="12142" y="5575"/>
    <p:text>Remove comma.</p:text>
    <p:extLst>
      <p:ext uri="{C676402C-5697-4E1C-873F-D02D1690AC5C}">
        <p15:threadingInfo xmlns:p15="http://schemas.microsoft.com/office/powerpoint/2012/main" timeZoneBias="300"/>
      </p:ext>
    </p:extLst>
  </p:cm>
  <p:cm authorId="4" dt="2022-08-23T13:53:03.399" idx="10">
    <p:pos x="11834" y="4713"/>
    <p:text>The animations don't work when using the arrow key.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20:01:12.654" idx="16">
    <p:pos x="1185" y="2337"/>
    <p:text>Use commas instead of foward slash on all bullets.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20:04:14.148" idx="18">
    <p:pos x="10" y="10"/>
    <p:text/>
    <p:extLst>
      <p:ext uri="{C676402C-5697-4E1C-873F-D02D1690AC5C}">
        <p15:threadingInfo xmlns:p15="http://schemas.microsoft.com/office/powerpoint/2012/main" timeZoneBias="300"/>
      </p:ext>
    </p:extLst>
  </p:cm>
  <p:cm authorId="3" dt="2022-08-22T20:04:19.459" idx="19">
    <p:pos x="9884" y="4193"/>
    <p:text>Use commas instead of forward slash.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20:04:53.936" idx="20">
    <p:pos x="1889" y="2950"/>
    <p:text>Remove comma.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20:05:24.228" idx="21">
    <p:pos x="6405" y="3802"/>
    <p:text>Remove comma.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20:05:59.650" idx="22">
    <p:pos x="3594" y="3248"/>
    <p:text>Naloxone, also known as Narcan, blocks the effects of opioids and rapidly reverses an overdose.</p:text>
    <p:extLst>
      <p:ext uri="{C676402C-5697-4E1C-873F-D02D1690AC5C}">
        <p15:threadingInfo xmlns:p15="http://schemas.microsoft.com/office/powerpoint/2012/main" timeZoneBias="300"/>
      </p:ext>
    </p:extLst>
  </p:cm>
  <p:cm authorId="4" dt="2022-08-24T10:13:41.272" idx="15">
    <p:pos x="3594" y="3344"/>
    <p:text>Remove "also known as Narcan"</p:text>
    <p:extLst>
      <p:ext uri="{C676402C-5697-4E1C-873F-D02D1690AC5C}">
        <p15:threadingInfo xmlns:p15="http://schemas.microsoft.com/office/powerpoint/2012/main" timeZoneBias="300">
          <p15:parentCm authorId="3" idx="22"/>
        </p15:threadingInfo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20:07:02.233" idx="23">
    <p:pos x="5217" y="3258"/>
    <p:text>Connection</p:text>
    <p:extLst>
      <p:ext uri="{C676402C-5697-4E1C-873F-D02D1690AC5C}">
        <p15:threadingInfo xmlns:p15="http://schemas.microsoft.com/office/powerpoint/2012/main" timeZoneBias="300"/>
      </p:ext>
    </p:extLst>
  </p:cm>
  <p:cm authorId="3" dt="2022-08-22T20:07:49.582" idx="26">
    <p:pos x="3848" y="4885"/>
    <p:text>Treatment</p:text>
    <p:extLst>
      <p:ext uri="{C676402C-5697-4E1C-873F-D02D1690AC5C}">
        <p15:threadingInfo xmlns:p15="http://schemas.microsoft.com/office/powerpoint/2012/main" timeZoneBias="300"/>
      </p:ext>
    </p:extLst>
  </p:cm>
  <p:cm authorId="3" dt="2022-08-22T20:08:16.329" idx="27">
    <p:pos x="4148" y="5576"/>
    <p:text>or</p:text>
    <p:extLst>
      <p:ext uri="{C676402C-5697-4E1C-873F-D02D1690AC5C}">
        <p15:threadingInfo xmlns:p15="http://schemas.microsoft.com/office/powerpoint/2012/main" timeZoneBias="300"/>
      </p:ext>
    </p:extLst>
  </p:cm>
  <p:cm authorId="3" dt="2022-08-22T20:10:45.555" idx="30">
    <p:pos x="12142" y="2465"/>
    <p:text>Remove period.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20:08:52.094" idx="28">
    <p:pos x="8501" y="2350"/>
    <p:text>Remove comma.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3T13:53:34.699" idx="11">
    <p:pos x="10" y="10"/>
    <p:text/>
    <p:extLst>
      <p:ext uri="{C676402C-5697-4E1C-873F-D02D1690AC5C}">
        <p15:threadingInfo xmlns:p15="http://schemas.microsoft.com/office/powerpoint/2012/main" timeZoneBias="300"/>
      </p:ext>
    </p:extLst>
  </p:cm>
  <p:cm authorId="4" dt="2022-08-23T13:53:49.099" idx="12">
    <p:pos x="10" y="106"/>
    <p:text>Is it possible to make the thumbnail image more clear?</p:text>
    <p:extLst>
      <p:ext uri="{C676402C-5697-4E1C-873F-D02D1690AC5C}">
        <p15:threadingInfo xmlns:p15="http://schemas.microsoft.com/office/powerpoint/2012/main" timeZoneBias="300">
          <p15:parentCm authorId="4" idx="1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54:27.580" idx="4">
    <p:pos x="1567" y="2788"/>
    <p:text>One in four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20:10:17.455" idx="29">
    <p:pos x="8407" y="2179"/>
    <p:text>Remove comma.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55:14.574" idx="5">
    <p:pos x="1221" y="322"/>
    <p:text>One in four</p:text>
    <p:extLst>
      <p:ext uri="{C676402C-5697-4E1C-873F-D02D1690AC5C}">
        <p15:threadingInfo xmlns:p15="http://schemas.microsoft.com/office/powerpoint/2012/main" timeZoneBias="300"/>
      </p:ext>
    </p:extLst>
  </p:cm>
  <p:cm authorId="3" dt="2022-08-22T19:55:31.339" idx="6">
    <p:pos x="1820" y="2189"/>
    <p:text>five</p:text>
    <p:extLst>
      <p:ext uri="{C676402C-5697-4E1C-873F-D02D1690AC5C}">
        <p15:threadingInfo xmlns:p15="http://schemas.microsoft.com/office/powerpoint/2012/main" timeZoneBias="300"/>
      </p:ext>
    </p:extLst>
  </p:cm>
  <p:cm authorId="3" dt="2022-08-22T19:55:57.288" idx="7">
    <p:pos x="424" y="3622"/>
    <p:text>three</p:text>
    <p:extLst>
      <p:ext uri="{C676402C-5697-4E1C-873F-D02D1690AC5C}">
        <p15:threadingInfo xmlns:p15="http://schemas.microsoft.com/office/powerpoint/2012/main" timeZoneBias="300"/>
      </p:ext>
    </p:extLst>
  </p:cm>
  <p:cm authorId="4" dt="2022-08-23T13:45:28.127" idx="3">
    <p:pos x="14793" y="0"/>
    <p:text>Add citations for these data points.</p:text>
    <p:extLst>
      <p:ext uri="{C676402C-5697-4E1C-873F-D02D1690AC5C}">
        <p15:threadingInfo xmlns:p15="http://schemas.microsoft.com/office/powerpoint/2012/main" timeZoneBias="300"/>
      </p:ext>
    </p:extLst>
  </p:cm>
  <p:cm authorId="5" dt="2022-08-29T11:32:39.419" idx="4">
    <p:pos x="14793" y="96"/>
    <p:text>@natalie, you can add sources either by each of the 4 data points or at the bottom:
1 - Texas Health and Human Services
2 - Delete and update to this, move to be last bullet: In 2020, nearly 92,000 people died from drug overdoses, making it a leading cause of injury-related death in the United States. Of those deaths, nearly 75% involved a prescription or illicit opioid. Drug overdose deaths continue to increase in the United States. (Centers for Disease Control and Prevention)
3 - Texas Health and Human Services
4 - Texas School Survey
3 - Texas Health and Human Services
4 - Texas School Survey</p:text>
    <p:extLst>
      <p:ext uri="{C676402C-5697-4E1C-873F-D02D1690AC5C}">
        <p15:threadingInfo xmlns:p15="http://schemas.microsoft.com/office/powerpoint/2012/main" timeZoneBias="300">
          <p15:parentCm authorId="4" idx="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3T13:45:45.119" idx="4">
    <p:pos x="10" y="10"/>
    <p:text>Include Texas Health Data as a resource. The link is https://healthdata.dshs.texas.gov/dashboards/drugs-and-alcohol/opioids/.</p:text>
    <p:extLst>
      <p:ext uri="{C676402C-5697-4E1C-873F-D02D1690AC5C}">
        <p15:threadingInfo xmlns:p15="http://schemas.microsoft.com/office/powerpoint/2012/main" timeZoneBias="300"/>
      </p:ext>
    </p:extLst>
  </p:cm>
  <p:cm authorId="5" dt="2022-08-29T11:26:38.043" idx="2">
    <p:pos x="10" y="106"/>
    <p:text>Add to end of first bullet: See HHS Texas Health Data [HYPERLINK]</p:text>
    <p:extLst>
      <p:ext uri="{C676402C-5697-4E1C-873F-D02D1690AC5C}">
        <p15:threadingInfo xmlns:p15="http://schemas.microsoft.com/office/powerpoint/2012/main" timeZoneBias="300">
          <p15:parentCm authorId="4" idx="4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3T13:48:02.369" idx="5">
    <p:pos x="15356" y="0"/>
    <p:text>Is it possible to make the thumbnail image more clear?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57:07.678" idx="9">
    <p:pos x="9677" y="3042"/>
    <p:text>Remove comma.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3T13:49:32.697" idx="6">
    <p:pos x="10" y="10"/>
    <p:text>Is it possible to make the thumbnail image more clear?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57:41.594" idx="11">
    <p:pos x="5460" y="3572"/>
    <p:text>seven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59:00.313" idx="12">
    <p:pos x="11612" y="4285"/>
    <p:text>or</p:text>
    <p:extLst>
      <p:ext uri="{C676402C-5697-4E1C-873F-D02D1690AC5C}">
        <p15:threadingInfo xmlns:p15="http://schemas.microsoft.com/office/powerpoint/2012/main" timeZoneBias="300"/>
      </p:ext>
    </p:extLst>
  </p:cm>
  <p:cm authorId="4" dt="2022-08-23T13:50:11.148" idx="7">
    <p:pos x="9661" y="1898"/>
    <p:text>Change to "Intentionally or unintentionally takes too much of an opioid"</p:text>
    <p:extLst>
      <p:ext uri="{C676402C-5697-4E1C-873F-D02D1690AC5C}">
        <p15:threadingInfo xmlns:p15="http://schemas.microsoft.com/office/powerpoint/2012/main" timeZoneBias="300"/>
      </p:ext>
    </p:extLst>
  </p:cm>
  <p:cm authorId="4" dt="2022-08-23T13:50:55.250" idx="8">
    <p:pos x="9020" y="4058"/>
    <p:text>Add "very small pupils" and "unconscious" to the list of signs.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1448-28CF-8047-8F8F-B1C840BC735F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5D02C-163E-F24F-9E72-4AAF99EE2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9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1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0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35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7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20574000" cy="5943600"/>
          </a:xfrm>
        </p:spPr>
        <p:txBody>
          <a:bodyPr/>
          <a:lstStyle>
            <a:lvl1pPr algn="l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879C78-323B-7740-8346-7D164DA83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400"/>
            <a:ext cx="205740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67D67C6-DC97-914C-AD9C-579610347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10972799"/>
            <a:ext cx="20574000" cy="685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 i="0" spc="30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452C-8359-44F3-E8FF-B213F14AA59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57600" y="7315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E54C7AC8-6FAE-2D8E-854B-CA878E2B7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06039" y="228602"/>
            <a:ext cx="5486395" cy="20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0"/>
            <a:ext cx="9144000" cy="9143982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3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95401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85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91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CD8D4-6170-359E-BEDC-B3BE54D7F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1600"/>
            <a:ext cx="19202400" cy="2286000"/>
          </a:xfrm>
        </p:spPr>
        <p:txBody>
          <a:bodyPr/>
          <a:lstStyle>
            <a:lvl1pPr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You Can Help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CBA369C-2845-C71B-8E01-8BE1D1620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9138005"/>
            <a:ext cx="13487400" cy="296394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48EA1FA0-6A99-245D-4407-902A71A4A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7772400"/>
            <a:ext cx="13487400" cy="1137005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47A119B-0105-29F8-0A11-3433C38FD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FF2D090-E887-EEAB-3B01-77F1E7B71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5715000"/>
            <a:ext cx="13487400" cy="18288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133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DE45F8E-5CF4-9012-2C57-894F35F25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8457931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251460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F9978726-BB8C-D728-AC58-A99F505E4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43600" y="9815946"/>
            <a:ext cx="13487400" cy="22860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2217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662388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281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EE64FE-2E7C-5666-14F2-E58DC800B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223" y="2743196"/>
            <a:ext cx="16459200" cy="18288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7FDF97-123F-FCF5-9120-8F38DD573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24" y="1828797"/>
            <a:ext cx="16459199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1D7251-14F6-81FD-3168-9DFF934CE9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029200"/>
            <a:ext cx="164592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5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C9F2-FFA0-3EAE-81EA-103158BB3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096" y="2743195"/>
            <a:ext cx="16459201" cy="1828799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6663BFB-98D0-4326-41C2-1FCB4E3B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096" y="1828797"/>
            <a:ext cx="16459327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9A245B-A678-F8F6-285B-644D1154CE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5909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BD73A0-0979-BA86-7D72-F96B70FE02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1755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102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Full page image ">
            <a:extLst>
              <a:ext uri="{FF2B5EF4-FFF2-40B4-BE49-F238E27FC236}">
                <a16:creationId xmlns:a16="http://schemas.microsoft.com/office/drawing/2014/main" id="{65112CEB-F3F1-A448-818C-79B272BF5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</a:t>
            </a:r>
            <a:r>
              <a:rPr lang="en-US" dirty="0" err="1"/>
              <a:t>icn</a:t>
            </a:r>
            <a:r>
              <a:rPr lang="en-US" dirty="0"/>
              <a:t>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78352B-EDAC-E2F3-8471-AF0B7F965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1371600"/>
            <a:ext cx="20720304" cy="2286000"/>
          </a:xfrm>
        </p:spPr>
        <p:txBody>
          <a:bodyPr lIns="0" tIns="0" rIns="0" bIns="0"/>
          <a:lstStyle>
            <a:lvl1pPr algn="ctr">
              <a:lnSpc>
                <a:spcPct val="125000"/>
              </a:lnSpc>
              <a:defRPr sz="6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have experienced an opioid overdose or know someone who has.</a:t>
            </a:r>
          </a:p>
        </p:txBody>
      </p:sp>
    </p:spTree>
    <p:extLst>
      <p:ext uri="{BB962C8B-B14F-4D97-AF65-F5344CB8AC3E}">
        <p14:creationId xmlns:p14="http://schemas.microsoft.com/office/powerpoint/2010/main" val="382774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)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04CAF-C049-433F-C707-48581650550E}"/>
              </a:ext>
            </a:extLst>
          </p:cNvPr>
          <p:cNvSpPr/>
          <p:nvPr userDrawn="1"/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CEC4BEF9-5BC9-0546-A943-9ECEE297F9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88825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203F3A-8B43-9763-D7C3-D4BB4B267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4572000"/>
            <a:ext cx="9144000" cy="7315203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268DD5-7CFA-3708-CF30-F292E9384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743195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(L)</a:t>
            </a:r>
            <a:br>
              <a:rPr lang="en-US" dirty="0"/>
            </a:br>
            <a:r>
              <a:rPr lang="en-US" dirty="0"/>
              <a:t>Image (R)</a:t>
            </a:r>
          </a:p>
        </p:txBody>
      </p:sp>
    </p:spTree>
    <p:extLst>
      <p:ext uri="{BB962C8B-B14F-4D97-AF65-F5344CB8AC3E}">
        <p14:creationId xmlns:p14="http://schemas.microsoft.com/office/powerpoint/2010/main" val="18853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ing Or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10360025" cy="5943600"/>
          </a:xfrm>
        </p:spPr>
        <p:txBody>
          <a:bodyPr/>
          <a:lstStyle>
            <a:lvl1pPr algn="l">
              <a:defRPr sz="115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Organization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C30C-D5D8-AC0F-9731-0FE40054E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4124" y="914401"/>
            <a:ext cx="3999126" cy="1870239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16B9DCE-361F-C738-D30E-91B4F048B8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399"/>
            <a:ext cx="10360025" cy="1828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C4EFF6B-758C-40C1-BDAA-CCB8F76DA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286001"/>
            <a:ext cx="10360025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6F42350F-911E-6BCA-B728-639AD3EF0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38760" y="0"/>
            <a:ext cx="11438890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PLACE YOUR ORGANIZATION LOGOS HERE</a:t>
            </a:r>
          </a:p>
        </p:txBody>
      </p:sp>
    </p:spTree>
    <p:extLst>
      <p:ext uri="{BB962C8B-B14F-4D97-AF65-F5344CB8AC3E}">
        <p14:creationId xmlns:p14="http://schemas.microsoft.com/office/powerpoint/2010/main" val="213062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)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2F6AD1-7CA1-3BFE-EF38-FB02E3F03E04}"/>
              </a:ext>
            </a:extLst>
          </p:cNvPr>
          <p:cNvSpPr/>
          <p:nvPr userDrawn="1"/>
        </p:nvSpPr>
        <p:spPr>
          <a:xfrm>
            <a:off x="12188699" y="0"/>
            <a:ext cx="12188952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3E93E0-6ABF-694A-A8E3-7C29AB7170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62050" y="4572000"/>
            <a:ext cx="9144000" cy="7315204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336-1163-584A-BEA0-71736513E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2050" y="2743194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(R)</a:t>
            </a:r>
            <a:br>
              <a:rPr lang="en-US" dirty="0"/>
            </a:br>
            <a:r>
              <a:rPr lang="en-US" dirty="0"/>
              <a:t>Image (L)</a:t>
            </a:r>
          </a:p>
        </p:txBody>
      </p:sp>
      <p:sp>
        <p:nvSpPr>
          <p:cNvPr id="10" name="Picture Placeholder 2" descr="Right side image ">
            <a:extLst>
              <a:ext uri="{FF2B5EF4-FFF2-40B4-BE49-F238E27FC236}">
                <a16:creationId xmlns:a16="http://schemas.microsoft.com/office/drawing/2014/main" id="{FBC99BCD-B4C6-5679-5840-DD867E0E28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27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26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BCFA-DD3B-0A41-B02E-DA12D294E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285999"/>
            <a:ext cx="20574000" cy="5943599"/>
          </a:xfrm>
        </p:spPr>
        <p:txBody>
          <a:bodyPr/>
          <a:lstStyle>
            <a:lvl1pPr algn="ctr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Recovery is Possible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DFEB7-D6A8-D039-09AF-8868E5277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225" y="8229598"/>
            <a:ext cx="16459200" cy="1981202"/>
          </a:xfrm>
        </p:spPr>
        <p:txBody>
          <a:bodyPr/>
          <a:lstStyle>
            <a:lvl1pPr marL="0" marR="0" indent="0" algn="ctr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DDB662-944D-1014-DC04-843EE7390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10972800"/>
            <a:ext cx="20574000" cy="701675"/>
          </a:xfrm>
        </p:spPr>
        <p:txBody>
          <a:bodyPr/>
          <a:lstStyle>
            <a:lvl1pPr algn="ctr">
              <a:defRPr b="1" i="0" spc="3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FB2C23F-ADD7-8A6B-E67B-C1D17A40B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C4FDE-7442-1E67-69EC-7DF17731C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5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Section Break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817CA-4B75-3632-CDAC-5C948C1517A5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870C2F-E37C-D73A-9903-5E1FDED54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B270-D203-B725-BFF8-3818F1704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Burgundy Section Break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10DD02-06F9-BA44-ACE0-51E6BA7E9179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25A94B-807A-1C40-AE11-97F5AFD04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BBD14-A1DA-7E4C-AACC-92740FC28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Navy Section 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45F3A7-6598-76B1-9AFB-4C46282A581E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41DF-F796-4343-9761-C4FDE56E0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286000"/>
            <a:ext cx="11887200" cy="1828800"/>
          </a:xfrm>
        </p:spPr>
        <p:txBody>
          <a:bodyPr lIns="0" tIns="0" rIns="0" bIns="0"/>
          <a:lstStyle>
            <a:lvl1pPr>
              <a:defRPr sz="115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6E0721B-6BD8-DA6F-AFD3-618CF1A757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0400" y="5486400"/>
            <a:ext cx="11887200" cy="5943600"/>
          </a:xfrm>
        </p:spPr>
        <p:txBody>
          <a:bodyPr lIns="0" tIns="0" rIns="0" bIns="0">
            <a:noAutofit/>
          </a:bodyPr>
          <a:lstStyle>
            <a:lvl1pPr marL="742950" marR="0" indent="-742950" algn="l" defTabSz="1828343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solidFill>
                  <a:schemeClr val="tx2"/>
                </a:solidFill>
                <a:latin typeface="+mn-lt"/>
                <a:ea typeface="Fira Sans" panose="020B0503050000020004" pitchFamily="34" charset="0"/>
              </a:defRPr>
            </a:lvl1pPr>
            <a:lvl2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2pPr>
            <a:lvl3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3pPr>
            <a:lvl4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4pPr>
            <a:lvl5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EDC71-0304-EAF1-2A3A-33B720002FD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029200" y="2743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5F31E0A5-6C2E-3771-5550-A7EA19694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620" b="12053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7AFF98C-37DC-3D24-8BEC-8D092213F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4377904" cy="13716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3BBB13-2735-3E70-6B7E-0A4A82034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425" y="4114800"/>
            <a:ext cx="22402800" cy="4572000"/>
          </a:xfrm>
        </p:spPr>
        <p:txBody>
          <a:bodyPr/>
          <a:lstStyle>
            <a:lvl1pPr marL="914400" indent="-914400">
              <a:defRPr sz="9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“1 in 4 Texans have experienced an opioid overdose or know someone who has.”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71512F6-7628-B07E-1142-5DD95AEA5D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0552" y="10287000"/>
            <a:ext cx="20116800" cy="1371600"/>
          </a:xfrm>
        </p:spPr>
        <p:txBody>
          <a:bodyPr/>
          <a:lstStyle>
            <a:lvl1pPr>
              <a:lnSpc>
                <a:spcPct val="125000"/>
              </a:lnSpc>
              <a:defRPr b="0" i="0">
                <a:solidFill>
                  <a:schemeClr val="bg1"/>
                </a:solidFill>
                <a:latin typeface="+mn-lt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</p:txBody>
      </p:sp>
    </p:spTree>
    <p:extLst>
      <p:ext uri="{BB962C8B-B14F-4D97-AF65-F5344CB8AC3E}">
        <p14:creationId xmlns:p14="http://schemas.microsoft.com/office/powerpoint/2010/main" val="19177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 4 Tex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EEC-B203-8C49-8E48-741D68983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143000"/>
            <a:ext cx="10058400" cy="22860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44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has experienced an opioid overdose or knows someone who has.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D7C475-3D83-87BA-C365-679335F7DC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490450" y="0"/>
            <a:ext cx="1188720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6000" dirty="0">
                <a:solidFill>
                  <a:schemeClr val="tx1"/>
                </a:solidFill>
              </a:rPr>
              <a:t>MAP WITH MOST AFFECTED COUNTIES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AE58E98-4284-C1DC-E0F3-8DF89EC766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135090"/>
            <a:ext cx="10058400" cy="543790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>
              <a:lnSpc>
                <a:spcPct val="125000"/>
              </a:lnSpc>
            </a:pPr>
            <a:r>
              <a:rPr lang="en-US" dirty="0"/>
              <a:t>From 2019-2021, 11,659 Texans died from an </a:t>
            </a:r>
            <a:br>
              <a:rPr lang="en-US" dirty="0"/>
            </a:br>
            <a:r>
              <a:rPr lang="en-US" dirty="0"/>
              <a:t>opioid-related overdose.</a:t>
            </a:r>
          </a:p>
          <a:p>
            <a:pPr>
              <a:lnSpc>
                <a:spcPct val="125000"/>
              </a:lnSpc>
            </a:pPr>
            <a:r>
              <a:rPr lang="en-US" dirty="0"/>
              <a:t>Comparatively, 15,410 Texans died from an </a:t>
            </a:r>
            <a:br>
              <a:rPr lang="en-US" dirty="0"/>
            </a:br>
            <a:r>
              <a:rPr lang="en-US" dirty="0"/>
              <a:t>opioid-related overdose between 1999-2016.</a:t>
            </a:r>
          </a:p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Texas.</a:t>
            </a:r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D007D0-0C40-48B0-271F-C61BD071E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1600" y="4854954"/>
            <a:ext cx="10058400" cy="2272677"/>
          </a:xfrm>
        </p:spPr>
        <p:txBody>
          <a:bodyPr numCol="2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buFont typeface="Arial" panose="020B0604020202020204" pitchFamily="34" charset="0"/>
              <a:buChar char="•"/>
              <a:defRPr/>
            </a:lvl2pPr>
          </a:lstStyle>
          <a:p>
            <a:pPr lvl="1">
              <a:lnSpc>
                <a:spcPct val="12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Tarrant County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952BA8-6455-82C0-B9B6-77C526380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3429000"/>
            <a:ext cx="10058400" cy="1412632"/>
          </a:xfrm>
        </p:spPr>
        <p:txBody>
          <a:bodyPr numCol="1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914171" indent="0">
              <a:buFont typeface="Arial" panose="020B0604020202020204" pitchFamily="34" charset="0"/>
              <a:buNone/>
              <a:defRPr/>
            </a:lvl2pPr>
          </a:lstStyle>
          <a:p>
            <a:pPr lvl="0">
              <a:lnSpc>
                <a:spcPct val="125000"/>
              </a:lnSpc>
            </a:pPr>
            <a:r>
              <a:rPr lang="en-US" dirty="0"/>
              <a:t>Top 5 counties in Texas with the highest counts of opioid overdose deaths (as of 2019).</a:t>
            </a:r>
          </a:p>
        </p:txBody>
      </p:sp>
    </p:spTree>
    <p:extLst>
      <p:ext uri="{BB962C8B-B14F-4D97-AF65-F5344CB8AC3E}">
        <p14:creationId xmlns:p14="http://schemas.microsoft.com/office/powerpoint/2010/main" val="105803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3429000"/>
            <a:ext cx="9144000" cy="365760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BE9842-3F92-1354-1BCF-9223438B7D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62050" y="8458188"/>
            <a:ext cx="9144000" cy="365759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073054-3B72-9927-3831-948449DDA5C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62050" y="7086594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7502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7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74" r:id="rId3"/>
    <p:sldLayoutId id="2147483675" r:id="rId4"/>
    <p:sldLayoutId id="2147483676" r:id="rId5"/>
    <p:sldLayoutId id="2147483672" r:id="rId6"/>
    <p:sldLayoutId id="2147483673" r:id="rId7"/>
    <p:sldLayoutId id="2147483680" r:id="rId8"/>
    <p:sldLayoutId id="2147483696" r:id="rId9"/>
    <p:sldLayoutId id="2147483697" r:id="rId10"/>
    <p:sldLayoutId id="2147483695" r:id="rId11"/>
    <p:sldLayoutId id="2147483698" r:id="rId12"/>
    <p:sldLayoutId id="2147483691" r:id="rId13"/>
    <p:sldLayoutId id="2147483678" r:id="rId14"/>
    <p:sldLayoutId id="2147483690" r:id="rId15"/>
    <p:sldLayoutId id="2147483681" r:id="rId16"/>
    <p:sldLayoutId id="2147483688" r:id="rId17"/>
    <p:sldLayoutId id="2147483684" r:id="rId18"/>
    <p:sldLayoutId id="2147483682" r:id="rId19"/>
    <p:sldLayoutId id="2147483686" r:id="rId20"/>
    <p:sldLayoutId id="2147483685" r:id="rId21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is9I_BsjO_U?feature=oembed" TargetMode="External"/><Relationship Id="rId4" Type="http://schemas.openxmlformats.org/officeDocument/2006/relationships/comments" Target="../comments/commen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comments" Target="../comments/comment15.xml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comments" Target="../comments/comment16.xml"/><Relationship Id="rId5" Type="http://schemas.openxmlformats.org/officeDocument/2006/relationships/image" Target="../media/image13.emf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s://txopioidresponse.org/get_help" TargetMode="External"/><Relationship Id="rId1" Type="http://schemas.openxmlformats.org/officeDocument/2006/relationships/slideLayout" Target="../slideLayouts/slideLayout15.xml"/><Relationship Id="rId5" Type="http://schemas.openxmlformats.org/officeDocument/2006/relationships/comments" Target="../comments/comment17.xml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9U3MIFYGPek?feature=oembed" TargetMode="External"/><Relationship Id="rId5" Type="http://schemas.openxmlformats.org/officeDocument/2006/relationships/comments" Target="../comments/comment19.xml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hyperlink" Target="https://healthdata.dshs.texas.gov/dashboards/drugs-and-alcohol/opioids/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2w0zT1oCPVI?feature=oembed" TargetMode="External"/><Relationship Id="rId4" Type="http://schemas.openxmlformats.org/officeDocument/2006/relationships/comments" Target="../comments/commen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0552-1ECF-0911-BADF-CCE97A8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Prescription Opioid Misuse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42E5-4502-C201-A4EE-89BD85FF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21936-9D7D-60C1-375D-885298CEB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PRESENTERS NAME</a:t>
            </a:r>
          </a:p>
        </p:txBody>
      </p:sp>
    </p:spTree>
    <p:extLst>
      <p:ext uri="{BB962C8B-B14F-4D97-AF65-F5344CB8AC3E}">
        <p14:creationId xmlns:p14="http://schemas.microsoft.com/office/powerpoint/2010/main" val="22881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6373-5C46-5E93-5B20-ABA2CC686E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9EC8-CE35-3AB6-5A31-8D31A4CF18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examples of brand names include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154B-BEF1-B685-8B03-3ECBF56F8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 and more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F5F-A2ED-855C-1673-69FB0C6C06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Prescribed to help with pain from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97286-89AE-561F-B8D4-A9597EEF17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Prescription opioids are a class of powerful pain management medications.</a:t>
            </a:r>
          </a:p>
        </p:txBody>
      </p:sp>
    </p:spTree>
    <p:extLst>
      <p:ext uri="{BB962C8B-B14F-4D97-AF65-F5344CB8AC3E}">
        <p14:creationId xmlns:p14="http://schemas.microsoft.com/office/powerpoint/2010/main" val="154109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B158D-5F79-9656-DCB5-004D249CE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8BF8E-A915-A617-A342-E6FC03A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Risks?</a:t>
            </a:r>
          </a:p>
        </p:txBody>
      </p:sp>
    </p:spTree>
    <p:extLst>
      <p:ext uri="{BB962C8B-B14F-4D97-AF65-F5344CB8AC3E}">
        <p14:creationId xmlns:p14="http://schemas.microsoft.com/office/powerpoint/2010/main" val="334030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LEARN THE RISKS OF OPIOID MISUSE</a:t>
            </a:r>
          </a:p>
        </p:txBody>
      </p:sp>
      <p:pic>
        <p:nvPicPr>
          <p:cNvPr id="4" name="Online Media 3" descr="Learn the Risks of Opioid Misuse">
            <a:hlinkClick r:id="" action="ppaction://media"/>
            <a:extLst>
              <a:ext uri="{FF2B5EF4-FFF2-40B4-BE49-F238E27FC236}">
                <a16:creationId xmlns:a16="http://schemas.microsoft.com/office/drawing/2014/main" id="{E6072F5A-44F5-4CAE-4E8D-ED28671E69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6008" y="980408"/>
            <a:ext cx="20805633" cy="117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162DC-8D5E-FC94-5DAC-EE4C3EDA1D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0" dirty="0"/>
              <a:t>Your body can become dependent on prescription opioids after just seven days, potentially setting you on a path toward addiction</a:t>
            </a:r>
            <a:r>
              <a:rPr lang="en-US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101-FBE6-448E-68CB-425904EF71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prescribed amount becomes less and less effective.</a:t>
            </a:r>
          </a:p>
          <a:p>
            <a:r>
              <a:rPr lang="en-US" dirty="0"/>
              <a:t>You would need more to manage the pain, which increases the risk of misuse and overdose.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CB835-3B33-40E6-F64E-7C56D9D70F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body and brain quickly get used to the medication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0C388-B0D2-2E46-188E-97E073583C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0"/>
            <a:ext cx="9144000" cy="365759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42424"/>
                </a:solidFill>
              </a:rPr>
              <a:t>Insomnia</a:t>
            </a:r>
          </a:p>
          <a:p>
            <a:r>
              <a:rPr lang="en-US" dirty="0">
                <a:solidFill>
                  <a:srgbClr val="242424"/>
                </a:solidFill>
              </a:rPr>
              <a:t>Anxiety</a:t>
            </a:r>
          </a:p>
          <a:p>
            <a:r>
              <a:rPr lang="en-US" dirty="0">
                <a:solidFill>
                  <a:srgbClr val="242424"/>
                </a:solidFill>
              </a:rPr>
              <a:t>Nausea</a:t>
            </a:r>
          </a:p>
          <a:p>
            <a:r>
              <a:rPr lang="en-US" dirty="0">
                <a:solidFill>
                  <a:srgbClr val="242424"/>
                </a:solidFill>
              </a:rPr>
              <a:t>Muscle aches</a:t>
            </a:r>
          </a:p>
          <a:p>
            <a:r>
              <a:rPr lang="en-US" dirty="0">
                <a:solidFill>
                  <a:srgbClr val="242424"/>
                </a:solidFill>
              </a:rPr>
              <a:t>Restlessness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B7907-083F-0881-19E0-2E69B44447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6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 for signs of withdrawal after physical dependence</a:t>
            </a:r>
          </a:p>
        </p:txBody>
      </p:sp>
    </p:spTree>
    <p:extLst>
      <p:ext uri="{BB962C8B-B14F-4D97-AF65-F5344CB8AC3E}">
        <p14:creationId xmlns:p14="http://schemas.microsoft.com/office/powerpoint/2010/main" val="120088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3AD18-624D-D88A-0A11-BB13CD90A9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Opioids are powerful medications for people with severe pain but misusing them can be dangerous or even deadly.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171F-A0B8-321B-2D36-C00A0DF01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Taking more than prescribed</a:t>
            </a:r>
          </a:p>
          <a:p>
            <a:pPr>
              <a:lnSpc>
                <a:spcPct val="100000"/>
              </a:lnSpc>
            </a:pPr>
            <a:r>
              <a:rPr lang="en-US" dirty="0"/>
              <a:t>Taking them without a prescription</a:t>
            </a:r>
          </a:p>
          <a:p>
            <a:pPr>
              <a:lnSpc>
                <a:spcPct val="100000"/>
              </a:lnSpc>
            </a:pPr>
            <a:r>
              <a:rPr lang="en-US" dirty="0"/>
              <a:t>Any non-medical use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6EBB-4913-C874-346E-F11157480A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Misuse is taking opioids any way other than what is prescribed by a doctor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DBDD7-0192-3F44-E6A7-F549D3E20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1"/>
            <a:ext cx="9144000" cy="3657594"/>
          </a:xfrm>
        </p:spPr>
        <p:txBody>
          <a:bodyPr/>
          <a:lstStyle/>
          <a:p>
            <a:r>
              <a:rPr lang="en-US" dirty="0"/>
              <a:t>Over sedation</a:t>
            </a:r>
          </a:p>
          <a:p>
            <a:r>
              <a:rPr lang="en-US" dirty="0"/>
              <a:t>Slowed breathing</a:t>
            </a:r>
          </a:p>
          <a:p>
            <a:r>
              <a:rPr lang="en-US" dirty="0"/>
              <a:t>Overdose</a:t>
            </a:r>
          </a:p>
          <a:p>
            <a:r>
              <a:rPr lang="en-US" dirty="0"/>
              <a:t>Death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C2583-8794-07E2-6340-A24BAC65E1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7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Taking more than necessary can lead to </a:t>
            </a:r>
            <a:br>
              <a:rPr lang="en-US" dirty="0"/>
            </a:br>
            <a:r>
              <a:rPr lang="en-US" dirty="0"/>
              <a:t>dangerous side effects</a:t>
            </a:r>
          </a:p>
        </p:txBody>
      </p:sp>
    </p:spTree>
    <p:extLst>
      <p:ext uri="{BB962C8B-B14F-4D97-AF65-F5344CB8AC3E}">
        <p14:creationId xmlns:p14="http://schemas.microsoft.com/office/powerpoint/2010/main" val="283489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FA63FF-F0A9-B718-2793-66C81D3510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Learn the signs of an overdose.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D148DE-4C5E-64C7-73C7-8F5590CE8C5A}"/>
              </a:ext>
            </a:extLst>
          </p:cNvPr>
          <p:cNvSpPr txBox="1">
            <a:spLocks/>
          </p:cNvSpPr>
          <p:nvPr/>
        </p:nvSpPr>
        <p:spPr>
          <a:xfrm>
            <a:off x="13862304" y="2514600"/>
            <a:ext cx="9144000" cy="3429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Intentionally or unintentionally takes too much of an opioid.</a:t>
            </a:r>
          </a:p>
          <a:p>
            <a:r>
              <a:rPr lang="en-US" dirty="0"/>
              <a:t>Mixes opioids with other drugs or alcohol at a level that is toxic to the body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8463061-347C-D5A3-EBB8-919D52018159}"/>
              </a:ext>
            </a:extLst>
          </p:cNvPr>
          <p:cNvSpPr txBox="1">
            <a:spLocks/>
          </p:cNvSpPr>
          <p:nvPr/>
        </p:nvSpPr>
        <p:spPr>
          <a:xfrm>
            <a:off x="13862304" y="1828800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Overdose can happen when a person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94A0E879-65B1-9EC8-48DB-ABE64FD244ED}"/>
              </a:ext>
            </a:extLst>
          </p:cNvPr>
          <p:cNvSpPr txBox="1">
            <a:spLocks/>
          </p:cNvSpPr>
          <p:nvPr/>
        </p:nvSpPr>
        <p:spPr>
          <a:xfrm>
            <a:off x="13862050" y="6172200"/>
            <a:ext cx="9144000" cy="640079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Very small pupils</a:t>
            </a:r>
          </a:p>
          <a:p>
            <a:r>
              <a:rPr lang="en-US" dirty="0"/>
              <a:t>Unconscious</a:t>
            </a:r>
          </a:p>
          <a:p>
            <a:r>
              <a:rPr lang="en-US" dirty="0"/>
              <a:t>Face is extremely pale or feels clammy </a:t>
            </a:r>
            <a:br>
              <a:rPr lang="en-US" dirty="0"/>
            </a:br>
            <a:r>
              <a:rPr lang="en-US" dirty="0"/>
              <a:t>to the touch</a:t>
            </a:r>
          </a:p>
          <a:p>
            <a:r>
              <a:rPr lang="en-US" dirty="0"/>
              <a:t>Body goes limp</a:t>
            </a:r>
          </a:p>
          <a:p>
            <a:r>
              <a:rPr lang="en-US" dirty="0"/>
              <a:t>Fingernails or lips have a purple or blue color</a:t>
            </a:r>
          </a:p>
          <a:p>
            <a:r>
              <a:rPr lang="en-US" dirty="0"/>
              <a:t>Vomiting or making gurgling noises</a:t>
            </a:r>
          </a:p>
          <a:p>
            <a:r>
              <a:rPr lang="en-US" dirty="0"/>
              <a:t>Cannot be awakened or are unable to speak</a:t>
            </a:r>
          </a:p>
          <a:p>
            <a:r>
              <a:rPr lang="en-US" dirty="0"/>
              <a:t>Breathing or heartbeat slows or stops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A16CE87-46F9-CEE5-E57F-2FBC8A1B4C18}"/>
              </a:ext>
            </a:extLst>
          </p:cNvPr>
          <p:cNvSpPr txBox="1">
            <a:spLocks/>
          </p:cNvSpPr>
          <p:nvPr/>
        </p:nvSpPr>
        <p:spPr>
          <a:xfrm>
            <a:off x="13862304" y="5486400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Signs of an overdose</a:t>
            </a:r>
          </a:p>
        </p:txBody>
      </p:sp>
    </p:spTree>
    <p:extLst>
      <p:ext uri="{BB962C8B-B14F-4D97-AF65-F5344CB8AC3E}">
        <p14:creationId xmlns:p14="http://schemas.microsoft.com/office/powerpoint/2010/main" val="19299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C63B6-C1FB-542F-BEB0-89A6DCE14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7D722-2F91-22DC-3ED3-D05A6CC8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Misconceptions</a:t>
            </a:r>
          </a:p>
        </p:txBody>
      </p:sp>
    </p:spTree>
    <p:extLst>
      <p:ext uri="{BB962C8B-B14F-4D97-AF65-F5344CB8AC3E}">
        <p14:creationId xmlns:p14="http://schemas.microsoft.com/office/powerpoint/2010/main" val="3812794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9094E5-76F7-367E-DC99-82F5A2735410}"/>
              </a:ext>
            </a:extLst>
          </p:cNvPr>
          <p:cNvSpPr/>
          <p:nvPr/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 descr="A person sitting on a couch drinking from a bottle&#10;&#10;Description automatically generated with medium confidence">
            <a:extLst>
              <a:ext uri="{FF2B5EF4-FFF2-40B4-BE49-F238E27FC236}">
                <a16:creationId xmlns:a16="http://schemas.microsoft.com/office/drawing/2014/main" id="{6871068E-5DC2-BA37-8CE1-18FB5D56B9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20415" r="2041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E3AD7CC-8E70-A018-3D49-D3B467FC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vs. Myth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080FEF-93E0-D3EE-688B-C9D274FA56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Any use of prescription opioids is unsafe.</a:t>
            </a:r>
          </a:p>
          <a:p>
            <a:pPr lvl="1"/>
            <a:r>
              <a:rPr lang="en-US" dirty="0"/>
              <a:t>Myth</a:t>
            </a:r>
          </a:p>
          <a:p>
            <a:pPr lvl="1"/>
            <a:endParaRPr lang="en-US" dirty="0"/>
          </a:p>
          <a:p>
            <a:r>
              <a:rPr lang="en-US" dirty="0"/>
              <a:t>When taken as directed, prescription opioids are one way to manage severe short-term and chronic pain.</a:t>
            </a:r>
          </a:p>
          <a:p>
            <a:pPr lvl="1"/>
            <a:r>
              <a:rPr lang="en-US" dirty="0"/>
              <a:t>Fact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8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04A859-86F4-200F-7118-1779E19CA935}"/>
              </a:ext>
            </a:extLst>
          </p:cNvPr>
          <p:cNvSpPr/>
          <p:nvPr/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3212C6-AF19-EA67-0B01-63982CA132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language and words that we use when talking about substance use doesn’t matter much one way or the other.</a:t>
            </a:r>
          </a:p>
          <a:p>
            <a:pPr lvl="1"/>
            <a:r>
              <a:rPr lang="en-US" dirty="0"/>
              <a:t>Myth</a:t>
            </a:r>
          </a:p>
          <a:p>
            <a:pPr lvl="1"/>
            <a:endParaRPr lang="en-US" dirty="0"/>
          </a:p>
          <a:p>
            <a:r>
              <a:rPr lang="en-US" dirty="0"/>
              <a:t>When talking about opioids our words </a:t>
            </a:r>
            <a:r>
              <a:rPr lang="en-US" b="1" dirty="0"/>
              <a:t>do matter</a:t>
            </a:r>
            <a:r>
              <a:rPr lang="en-US" dirty="0"/>
              <a:t>. Language that labels or blames people experiencing opioid use disorder can cause harm and make them feel ashamed, alone or helpless, and less likely to seek help.</a:t>
            </a:r>
          </a:p>
          <a:p>
            <a:pPr lvl="1"/>
            <a:r>
              <a:rPr lang="en-US" dirty="0"/>
              <a:t>Fact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8B0A4-B537-ED26-1635-B02B495C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vs. Myth</a:t>
            </a:r>
          </a:p>
        </p:txBody>
      </p:sp>
      <p:pic>
        <p:nvPicPr>
          <p:cNvPr id="7" name="Picture Placeholder 6" descr="Two people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968632DA-6745-37BB-3D22-45B03BFCE14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20378" r="203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916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people looking at a computer&#10;&#10;Description automatically generated">
            <a:extLst>
              <a:ext uri="{FF2B5EF4-FFF2-40B4-BE49-F238E27FC236}">
                <a16:creationId xmlns:a16="http://schemas.microsoft.com/office/drawing/2014/main" id="{4F37F893-AD2A-E087-33A8-F61043C7A2F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24822" r="15933"/>
          <a:stretch/>
        </p:blipFill>
        <p:spPr>
          <a:xfrm>
            <a:off x="12188952" y="0"/>
            <a:ext cx="12188952" cy="1371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5BFA3-38F5-2066-F681-8C5D0E45E8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Drug user, abuser, doing drugs</a:t>
            </a:r>
          </a:p>
          <a:p>
            <a:r>
              <a:rPr lang="en-US" dirty="0"/>
              <a:t>Doctor shopping</a:t>
            </a:r>
          </a:p>
          <a:p>
            <a:r>
              <a:rPr lang="en-US" dirty="0"/>
              <a:t>Addict, pill popper, junkie</a:t>
            </a:r>
          </a:p>
          <a:p>
            <a:r>
              <a:rPr lang="en-US" dirty="0"/>
              <a:t>Clean, dirty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6220EF-8A23-2058-DE05-AD9BD078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Avoid</a:t>
            </a:r>
          </a:p>
        </p:txBody>
      </p:sp>
    </p:spTree>
    <p:extLst>
      <p:ext uri="{BB962C8B-B14F-4D97-AF65-F5344CB8AC3E}">
        <p14:creationId xmlns:p14="http://schemas.microsoft.com/office/powerpoint/2010/main" val="68889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47D4-ADC7-4D0A-EA9B-CEBBEA9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2DB8-E3EE-B02A-C578-055CE6E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629ED-9DD9-A6AA-DDE1-6B552F31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932DF2-FE2C-E6E2-2BD0-71CCEA20F7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1195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D1EEF2-EB9F-FD55-FEC6-469F0AA380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person who misuses medication</a:t>
            </a:r>
          </a:p>
          <a:p>
            <a:r>
              <a:rPr lang="en-US" dirty="0"/>
              <a:t>Medication-seeking behavior</a:t>
            </a:r>
          </a:p>
          <a:p>
            <a:r>
              <a:rPr lang="en-US" dirty="0"/>
              <a:t>A person with opioid use disorder</a:t>
            </a:r>
          </a:p>
          <a:p>
            <a:r>
              <a:rPr lang="en-US" dirty="0"/>
              <a:t>Negative, positive, substance-free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9A21F-6CEC-AF59-0912-9DA698EE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Use</a:t>
            </a:r>
          </a:p>
        </p:txBody>
      </p:sp>
      <p:pic>
        <p:nvPicPr>
          <p:cNvPr id="7" name="Picture Placeholder 6" descr="A person and person sitting next to each other&#10;&#10;Description automatically generated with low confidence">
            <a:extLst>
              <a:ext uri="{FF2B5EF4-FFF2-40B4-BE49-F238E27FC236}">
                <a16:creationId xmlns:a16="http://schemas.microsoft.com/office/drawing/2014/main" id="{DBC54C37-C08D-62BB-636C-0662B158C02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9888" r="198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2342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2CC212-DDCE-CC47-6AA5-71EEA53F61DB}"/>
              </a:ext>
            </a:extLst>
          </p:cNvPr>
          <p:cNvSpPr/>
          <p:nvPr/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 descr="A person writing on a whiteboard&#10;&#10;Description automatically generated with medium confidence">
            <a:extLst>
              <a:ext uri="{FF2B5EF4-FFF2-40B4-BE49-F238E27FC236}">
                <a16:creationId xmlns:a16="http://schemas.microsoft.com/office/drawing/2014/main" id="{65D70911-BEB7-01DE-2F8E-96692702096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20341" r="2034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6EAA3-764B-8D5F-1BCC-9C7D69D60C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71600" y="4571994"/>
            <a:ext cx="9144000" cy="7315203"/>
          </a:xfrm>
        </p:spPr>
        <p:txBody>
          <a:bodyPr/>
          <a:lstStyle/>
          <a:p>
            <a:r>
              <a:rPr lang="en-US" dirty="0"/>
              <a:t>Texas doesn’t notice the opioid crisis as an issue of concern and treatment is hard to find.</a:t>
            </a:r>
          </a:p>
          <a:p>
            <a:pPr lvl="1"/>
            <a:r>
              <a:rPr lang="en-US" dirty="0"/>
              <a:t>Myth</a:t>
            </a:r>
          </a:p>
          <a:p>
            <a:pPr lvl="1"/>
            <a:endParaRPr lang="en-US" dirty="0"/>
          </a:p>
          <a:p>
            <a:r>
              <a:rPr lang="en-US" dirty="0"/>
              <a:t>The opioid crisis is a big priority for Texas. There are a variety of state and national resources available to help get you started on a path to treatment and recovery. </a:t>
            </a:r>
          </a:p>
          <a:p>
            <a:pPr lvl="1"/>
            <a:r>
              <a:rPr lang="en-US" dirty="0"/>
              <a:t>Fact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63EB4C-7B4C-5142-5FAA-45A59DA1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vs. Myth</a:t>
            </a:r>
          </a:p>
        </p:txBody>
      </p:sp>
    </p:spTree>
    <p:extLst>
      <p:ext uri="{BB962C8B-B14F-4D97-AF65-F5344CB8AC3E}">
        <p14:creationId xmlns:p14="http://schemas.microsoft.com/office/powerpoint/2010/main" val="512866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D0C4A-247C-BB65-E77A-764E7E6BE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EF46-31A6-A407-B25F-8322D9A9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You Can Take</a:t>
            </a:r>
          </a:p>
        </p:txBody>
      </p:sp>
    </p:spTree>
    <p:extLst>
      <p:ext uri="{BB962C8B-B14F-4D97-AF65-F5344CB8AC3E}">
        <p14:creationId xmlns:p14="http://schemas.microsoft.com/office/powerpoint/2010/main" val="193015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If you are prescribed opioids by a doctor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Only take your medication exactly as prescribed.</a:t>
            </a:r>
          </a:p>
          <a:p>
            <a:r>
              <a:rPr lang="en-US" dirty="0"/>
              <a:t>Never increase, cut back or stop taking your medication before talking to your doctor.</a:t>
            </a:r>
          </a:p>
          <a:p>
            <a:r>
              <a:rPr lang="en-US" dirty="0"/>
              <a:t>Keep your medications in a place where children and other family members cannot access them.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7B3FF-8BD8-75C4-B7CF-CBADD069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5" y="4543918"/>
            <a:ext cx="2063888" cy="3073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B4A3F-7287-70E2-AE25-BE8994ED4D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825B-603D-B8E9-EA9A-9759507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How You Can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82B55-F4E9-871C-713C-D0C0512A4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0" y="8686801"/>
            <a:ext cx="13487400" cy="685530"/>
          </a:xfrm>
        </p:spPr>
        <p:txBody>
          <a:bodyPr/>
          <a:lstStyle/>
          <a:p>
            <a:r>
              <a:rPr lang="en-US" sz="3200" spc="0" dirty="0">
                <a:solidFill>
                  <a:schemeClr val="accent2"/>
                </a:solidFill>
              </a:rPr>
              <a:t>How to get naloxone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3578-BF51-7591-4D5C-B276C4EFE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0"/>
            <a:ext cx="13487400" cy="1143000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b="0" dirty="0">
                <a:solidFill>
                  <a:schemeClr val="accent2"/>
                </a:solidFill>
              </a:rPr>
              <a:t>Having naloxone on-hand to reverse bad reactions or accidental ingestion can save someone’s life</a:t>
            </a:r>
            <a:endParaRPr lang="en-US" sz="3200" spc="0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BA369-BCF2-4222-4AC9-AA21FEB26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715000"/>
            <a:ext cx="13487400" cy="2743200"/>
          </a:xfrm>
        </p:spPr>
        <p:txBody>
          <a:bodyPr/>
          <a:lstStyle/>
          <a:p>
            <a:r>
              <a:rPr lang="en-US" dirty="0"/>
              <a:t>Naloxone blocks the effects of opioids and rapidly reverses overdose.</a:t>
            </a:r>
          </a:p>
          <a:p>
            <a:pPr lvl="1"/>
            <a:r>
              <a:rPr lang="en-US" dirty="0"/>
              <a:t>It works by helping someone who is unresponsive to breathe normally again.</a:t>
            </a:r>
          </a:p>
          <a:p>
            <a:pPr lvl="1"/>
            <a:r>
              <a:rPr lang="en-US" dirty="0"/>
              <a:t>Naloxone has no effect if opioids are not present in a person’s system.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00DA14-8148-77CB-ABFA-668624F6B2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3600" y="9698903"/>
            <a:ext cx="13487400" cy="2043816"/>
          </a:xfrm>
        </p:spPr>
        <p:txBody>
          <a:bodyPr/>
          <a:lstStyle/>
          <a:p>
            <a:r>
              <a:rPr lang="en-US" dirty="0"/>
              <a:t>You can ask for naloxone without a prescription at any pharmacy in Texas.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FFCF8A-B958-F036-3185-E72047F03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668" y="8688811"/>
            <a:ext cx="2043816" cy="2043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998AB-80B4-E9D6-BA08-1872BC426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114800"/>
            <a:ext cx="27305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1C880-B942-7C45-95DC-4EE3977234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5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3ED2-FDB5-E798-5FCF-96EE5AE2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839" y="1374358"/>
            <a:ext cx="19202400" cy="2286000"/>
          </a:xfrm>
        </p:spPr>
        <p:txBody>
          <a:bodyPr/>
          <a:lstStyle/>
          <a:p>
            <a:r>
              <a:rPr lang="en-US" sz="8000" dirty="0"/>
              <a:t>How You Can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649D6-892C-40C9-2C29-A0817B1148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7559"/>
            <a:ext cx="14173200" cy="114300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200" spc="0" dirty="0">
                <a:solidFill>
                  <a:schemeClr val="accent2"/>
                </a:solidFill>
              </a:rPr>
              <a:t>For anyone struggling with opioid addiction, help is available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CE770-7B66-B257-12EA-1909F3ED61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2"/>
            <a:ext cx="14173199" cy="5486400"/>
          </a:xfrm>
        </p:spPr>
        <p:txBody>
          <a:bodyPr numCol="2" spcCol="457200"/>
          <a:lstStyle/>
          <a:p>
            <a:r>
              <a:rPr lang="en-US" b="1" dirty="0"/>
              <a:t>2-1-1 Texas: </a:t>
            </a:r>
            <a:r>
              <a:rPr lang="en-US" dirty="0"/>
              <a:t>Connection to services and resources in your community</a:t>
            </a:r>
          </a:p>
          <a:p>
            <a:pPr lvl="1"/>
            <a:r>
              <a:rPr lang="en-US" dirty="0"/>
              <a:t>2-1-1</a:t>
            </a:r>
          </a:p>
          <a:p>
            <a:r>
              <a:rPr lang="en-US" b="1" dirty="0"/>
              <a:t>SAMHSA 24/7 National Helpline: </a:t>
            </a:r>
            <a:r>
              <a:rPr lang="en-US" dirty="0"/>
              <a:t>Treatment referrals for individuals and families facing substance use disorders or mental health issues</a:t>
            </a:r>
          </a:p>
          <a:p>
            <a:pPr lvl="1"/>
            <a:r>
              <a:rPr lang="en-US" dirty="0"/>
              <a:t>1-800-662-HELP (4357)</a:t>
            </a:r>
          </a:p>
          <a:p>
            <a:endParaRPr lang="en-US" dirty="0"/>
          </a:p>
          <a:p>
            <a:r>
              <a:rPr lang="en-US" b="1" dirty="0"/>
              <a:t>9-8-8 Suicide &amp; Crisis Lifeline: </a:t>
            </a:r>
            <a:r>
              <a:rPr lang="en-US" dirty="0"/>
              <a:t>If you are considering suicide, call this number to talk to a crisis counselor for confidential emotional support 24/7</a:t>
            </a:r>
          </a:p>
          <a:p>
            <a:pPr lvl="1"/>
            <a:r>
              <a:rPr lang="en-US" dirty="0"/>
              <a:t>9-8-8</a:t>
            </a:r>
          </a:p>
          <a:p>
            <a:r>
              <a:rPr lang="en-US" dirty="0"/>
              <a:t>Explore other resources to get started on a path to treatment and recovery at </a:t>
            </a:r>
            <a:r>
              <a:rPr lang="en-US" dirty="0">
                <a:hlinkClick r:id="rId2"/>
              </a:rPr>
              <a:t>https://txopioidresponse.org/get_help</a:t>
            </a:r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9DB285-55F4-C7B8-94FD-3C6DA584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224" y="4283492"/>
            <a:ext cx="22987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10CD2-50DE-FF0C-2233-785E5C1A91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7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A407-9F46-D99F-43E7-6AFDAEF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How You Can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F8FE-6134-BE9C-6B87-DD2847743E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1"/>
            <a:ext cx="12344399" cy="114575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200" spc="0" dirty="0">
                <a:solidFill>
                  <a:schemeClr val="accent2"/>
                </a:solidFill>
              </a:rPr>
              <a:t>If you plan to talk to a friend, child or loved one about their opioid use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E38F-6761-DF80-BCAD-6D1F3B3513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1"/>
            <a:ext cx="12246611" cy="6626639"/>
          </a:xfrm>
        </p:spPr>
        <p:txBody>
          <a:bodyPr/>
          <a:lstStyle/>
          <a:p>
            <a:r>
              <a:rPr lang="en-US" dirty="0"/>
              <a:t>Be specific. Explain what you observed that made you concerned, without making accusations.</a:t>
            </a:r>
          </a:p>
          <a:p>
            <a:r>
              <a:rPr lang="en-US" dirty="0"/>
              <a:t>Ask open ended questions to create a two-way dialogue and listen as much as you talk.</a:t>
            </a:r>
          </a:p>
          <a:p>
            <a:r>
              <a:rPr lang="en-US" dirty="0"/>
              <a:t>Express how much you care about them and reassure them that you can be counted on for support.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4E1DE-A521-D7B2-9EF0-9A7043E2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30" y="4114801"/>
            <a:ext cx="28702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0849D-B0F7-2BA6-9923-1DECC098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1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How to Talk About Prescription Opioid Misuse">
            <a:hlinkClick r:id="" action="ppaction://media"/>
            <a:extLst>
              <a:ext uri="{FF2B5EF4-FFF2-40B4-BE49-F238E27FC236}">
                <a16:creationId xmlns:a16="http://schemas.microsoft.com/office/drawing/2014/main" id="{C22E61A6-8DBE-70F4-64C7-AA75352844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6007" y="980408"/>
            <a:ext cx="20805634" cy="117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9F7B-3DD9-97D1-1370-5C467108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55390"/>
            <a:ext cx="20574000" cy="3657600"/>
          </a:xfrm>
        </p:spPr>
        <p:txBody>
          <a:bodyPr/>
          <a:lstStyle/>
          <a:p>
            <a:r>
              <a:rPr lang="en-US" dirty="0"/>
              <a:t>Treatment is available and recovery is possible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4ED6-DE0B-AFDE-FE3B-E5F18390FE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9225" y="8481390"/>
            <a:ext cx="16459200" cy="1981202"/>
          </a:xfrm>
        </p:spPr>
        <p:txBody>
          <a:bodyPr>
            <a:noAutofit/>
          </a:bodyPr>
          <a:lstStyle/>
          <a:p>
            <a:r>
              <a:rPr lang="en-US" sz="3200" dirty="0"/>
              <a:t>No one sets out to be addicted to opioids. </a:t>
            </a:r>
            <a:br>
              <a:rPr lang="en-US" sz="3200" dirty="0"/>
            </a:br>
            <a:r>
              <a:rPr lang="en-US" sz="3200" dirty="0"/>
              <a:t>Addiction is a disease that can affect anyone. Everyone deserves help.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AB27-87BB-7CFE-9556-A51F755CB7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8800" y="11430000"/>
            <a:ext cx="20574000" cy="701675"/>
          </a:xfrm>
        </p:spPr>
        <p:txBody>
          <a:bodyPr/>
          <a:lstStyle/>
          <a:p>
            <a:r>
              <a:rPr lang="en-US" dirty="0"/>
              <a:t>PRESENTER CREDENTIALS AND CONTACT INFO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E2E1FD-7DD1-316F-6224-53460417D9E7}"/>
              </a:ext>
            </a:extLst>
          </p:cNvPr>
          <p:cNvCxnSpPr/>
          <p:nvPr/>
        </p:nvCxnSpPr>
        <p:spPr>
          <a:xfrm>
            <a:off x="10373879" y="7884436"/>
            <a:ext cx="362989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8B8A-6003-8D63-6ACA-D0A3B84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99A9-B33E-D468-C2A2-ED47DE72F3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Opioid Crisis in Texas</a:t>
            </a:r>
          </a:p>
          <a:p>
            <a:r>
              <a:rPr lang="en-US" dirty="0"/>
              <a:t>What Are Opioids?</a:t>
            </a:r>
          </a:p>
          <a:p>
            <a:r>
              <a:rPr lang="en-US" dirty="0"/>
              <a:t>What Are the Risks?</a:t>
            </a:r>
          </a:p>
          <a:p>
            <a:r>
              <a:rPr lang="en-US" dirty="0"/>
              <a:t>Myth vs. Fact &amp; Misconceptions</a:t>
            </a:r>
          </a:p>
          <a:p>
            <a:r>
              <a:rPr lang="en-US" dirty="0"/>
              <a:t>Actions You Can Take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9AEE5-0607-B42A-870A-62A4135A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“One in four Texans has experienced an opioid overdose or knows someone who has.”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6E84-6F1B-71F1-D534-EDC869738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7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A7B9D-5DBA-B5C4-1B9D-B408DD974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D3FFC-2236-BD40-61FA-A66234F5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Texas Facts &amp; Figures</a:t>
            </a:r>
          </a:p>
        </p:txBody>
      </p:sp>
    </p:spTree>
    <p:extLst>
      <p:ext uri="{BB962C8B-B14F-4D97-AF65-F5344CB8AC3E}">
        <p14:creationId xmlns:p14="http://schemas.microsoft.com/office/powerpoint/2010/main" val="69157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7D0718F-FE2E-1CBF-D14C-0BA9BBF374E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/>
          <a:stretch>
            <a:fillRect/>
          </a:stretch>
        </p:blipFill>
        <p:spPr>
          <a:xfrm>
            <a:off x="11430000" y="0"/>
            <a:ext cx="11887200" cy="13715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08A985-E0B9-A1E1-ED9D-961315FD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856" y="914400"/>
            <a:ext cx="10058400" cy="2286000"/>
          </a:xfrm>
        </p:spPr>
        <p:txBody>
          <a:bodyPr/>
          <a:lstStyle/>
          <a:p>
            <a:r>
              <a:rPr lang="en-US" dirty="0"/>
              <a:t>One in four Texans has experienced an opioid overdose or knows someone who has.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E4324-F4D7-DDB0-3863-F55DB6CF6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6629400"/>
            <a:ext cx="10817225" cy="5437909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 </a:t>
            </a:r>
            <a:r>
              <a:rPr lang="en-US" sz="2400" i="1" dirty="0"/>
              <a:t>(Texas Health and Human Services).</a:t>
            </a:r>
            <a:endParaRPr lang="en-US" i="1" dirty="0"/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 </a:t>
            </a:r>
            <a:r>
              <a:rPr lang="en-US" sz="2400" i="1" dirty="0"/>
              <a:t>(Texas Health and Human Services).</a:t>
            </a:r>
            <a:endParaRPr lang="en-US" i="1" dirty="0"/>
          </a:p>
          <a:p>
            <a:pPr>
              <a:lnSpc>
                <a:spcPct val="125000"/>
              </a:lnSpc>
            </a:pPr>
            <a:r>
              <a:rPr lang="en-US" dirty="0"/>
              <a:t>In 2020, nearly 92,000 people died from drug overdoses, making it a leading cause of injury-related death in the United States. Of those deaths, nearly 75% involved a prescription or illicit opioid. Drug overdose deaths continue to increase in the United States </a:t>
            </a:r>
            <a:r>
              <a:rPr lang="en-US" sz="2400" i="1" dirty="0"/>
              <a:t>(Centers for Disease Control and Prevention).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C8CAB-9811-C397-50CE-C8A47CCC42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71600" y="4343400"/>
            <a:ext cx="10058400" cy="2180641"/>
          </a:xfrm>
        </p:spPr>
        <p:txBody>
          <a:bodyPr/>
          <a:lstStyle/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dirty="0"/>
              <a:t>Harris County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dirty="0"/>
              <a:t>Dallas County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dirty="0"/>
              <a:t>Bexar County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dirty="0"/>
              <a:t>Travis County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dirty="0"/>
              <a:t>Tarrant County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146AE4-6894-4098-A0D5-A9B928037D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1600" y="3200400"/>
            <a:ext cx="10058400" cy="141263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Top five counties in Texas with the highest counts of opioid overdose deaths as of 2019: </a:t>
            </a:r>
          </a:p>
        </p:txBody>
      </p:sp>
    </p:spTree>
    <p:extLst>
      <p:ext uri="{BB962C8B-B14F-4D97-AF65-F5344CB8AC3E}">
        <p14:creationId xmlns:p14="http://schemas.microsoft.com/office/powerpoint/2010/main" val="319542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REGION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You can present regional data specific to your organizations area here.</a:t>
            </a:r>
          </a:p>
          <a:p>
            <a:r>
              <a:rPr lang="en-US" dirty="0"/>
              <a:t>See HHS Texas Health Data: </a:t>
            </a:r>
            <a:br>
              <a:rPr lang="en-US" dirty="0"/>
            </a:br>
            <a:r>
              <a:rPr lang="en-US" dirty="0">
                <a:hlinkClick r:id="rId2"/>
              </a:rPr>
              <a:t>https://healthdata.dshs.texas.gov/dashboards/drugs-and-alcohol/opioids/</a:t>
            </a:r>
            <a:endParaRPr lang="en-US" dirty="0"/>
          </a:p>
          <a:p>
            <a:r>
              <a:rPr lang="en-US" dirty="0"/>
              <a:t>Titles and subtitles can be changed</a:t>
            </a:r>
          </a:p>
        </p:txBody>
      </p:sp>
    </p:spTree>
    <p:extLst>
      <p:ext uri="{BB962C8B-B14F-4D97-AF65-F5344CB8AC3E}">
        <p14:creationId xmlns:p14="http://schemas.microsoft.com/office/powerpoint/2010/main" val="5800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C63BD-6E4B-8EE9-D521-5A2C86444D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6797F9-9D74-8C44-E782-9D29C65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Opioids?</a:t>
            </a:r>
          </a:p>
        </p:txBody>
      </p:sp>
    </p:spTree>
    <p:extLst>
      <p:ext uri="{BB962C8B-B14F-4D97-AF65-F5344CB8AC3E}">
        <p14:creationId xmlns:p14="http://schemas.microsoft.com/office/powerpoint/2010/main" val="177048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SEE HOW PRESCRIPTION OPIOIDS WORK</a:t>
            </a:r>
          </a:p>
        </p:txBody>
      </p:sp>
      <p:pic>
        <p:nvPicPr>
          <p:cNvPr id="6" name="Online Media 5" descr="See How Prescription Opioids Work">
            <a:hlinkClick r:id="" action="ppaction://media"/>
            <a:extLst>
              <a:ext uri="{FF2B5EF4-FFF2-40B4-BE49-F238E27FC236}">
                <a16:creationId xmlns:a16="http://schemas.microsoft.com/office/drawing/2014/main" id="{0B54B308-8520-D091-8000-C46890A7D3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546" y="1033128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TOR 2021 RGB">
      <a:dk1>
        <a:srgbClr val="242424"/>
      </a:dk1>
      <a:lt1>
        <a:srgbClr val="FFFFFF"/>
      </a:lt1>
      <a:dk2>
        <a:srgbClr val="232423"/>
      </a:dk2>
      <a:lt2>
        <a:srgbClr val="FFFFFF"/>
      </a:lt2>
      <a:accent1>
        <a:srgbClr val="003087"/>
      </a:accent1>
      <a:accent2>
        <a:srgbClr val="005CB9"/>
      </a:accent2>
      <a:accent3>
        <a:srgbClr val="00B3E3"/>
      </a:accent3>
      <a:accent4>
        <a:srgbClr val="691B32"/>
      </a:accent4>
      <a:accent5>
        <a:srgbClr val="AB2328"/>
      </a:accent5>
      <a:accent6>
        <a:srgbClr val="FF3A1E"/>
      </a:accent6>
      <a:hlink>
        <a:srgbClr val="242424"/>
      </a:hlink>
      <a:folHlink>
        <a:srgbClr val="005C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Targeted Opioid Response -CoBranding - PowerPoint Template" id="{F17D561D-7149-5C44-97CF-F7582FE6C788}" vid="{CFD2B147-AE9C-FA42-88F0-A818009F63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Texas Targeted Opioid Response -CoBranding - PowerPoint Template</Template>
  <TotalTime>3415</TotalTime>
  <Words>1128</Words>
  <Application>Microsoft Macintosh PowerPoint</Application>
  <PresentationFormat>Custom</PresentationFormat>
  <Paragraphs>151</Paragraphs>
  <Slides>28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Arial Black</vt:lpstr>
      <vt:lpstr>Calibri</vt:lpstr>
      <vt:lpstr>Office Theme</vt:lpstr>
      <vt:lpstr>Preventing Prescription Opioid Misuse</vt:lpstr>
      <vt:lpstr>Presenting Organization</vt:lpstr>
      <vt:lpstr>Agenda</vt:lpstr>
      <vt:lpstr>“One in four Texans has experienced an opioid overdose or knows someone who has.”</vt:lpstr>
      <vt:lpstr>Texas Facts &amp; Figures</vt:lpstr>
      <vt:lpstr>One in four Texans has experienced an opioid overdose or knows someone who has.</vt:lpstr>
      <vt:lpstr>Regional Data</vt:lpstr>
      <vt:lpstr>What Are Opioids?</vt:lpstr>
      <vt:lpstr>INSERT VIDEO:  SEE HOW PRESCRIPTION OPIOIDS WORK</vt:lpstr>
      <vt:lpstr>PowerPoint Presentation</vt:lpstr>
      <vt:lpstr>What Are The Risks?</vt:lpstr>
      <vt:lpstr>INSERT VIDEO:  LEARN THE RISKS OF OPIOID MISUSE</vt:lpstr>
      <vt:lpstr>PowerPoint Presentation</vt:lpstr>
      <vt:lpstr>PowerPoint Presentation</vt:lpstr>
      <vt:lpstr>PowerPoint Presentation</vt:lpstr>
      <vt:lpstr>Common Misconceptions</vt:lpstr>
      <vt:lpstr>Fact vs. Myth</vt:lpstr>
      <vt:lpstr>Fact vs. Myth</vt:lpstr>
      <vt:lpstr>Words to Avoid</vt:lpstr>
      <vt:lpstr>Words to Use</vt:lpstr>
      <vt:lpstr>Fact vs. Myth</vt:lpstr>
      <vt:lpstr>Actions You Can Take</vt:lpstr>
      <vt:lpstr>How You Can Help</vt:lpstr>
      <vt:lpstr>How You Can Help</vt:lpstr>
      <vt:lpstr>How You Can Help</vt:lpstr>
      <vt:lpstr>How You Can Help</vt:lpstr>
      <vt:lpstr>PowerPoint Presentation</vt:lpstr>
      <vt:lpstr>Treatment is available and recovery is possible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Berns, Kaitlin</dc:creator>
  <cp:keywords/>
  <dc:description/>
  <cp:lastModifiedBy>Tarrant, Natalie R</cp:lastModifiedBy>
  <cp:revision>551</cp:revision>
  <dcterms:created xsi:type="dcterms:W3CDTF">2021-12-09T15:54:24Z</dcterms:created>
  <dcterms:modified xsi:type="dcterms:W3CDTF">2022-08-31T20:05:51Z</dcterms:modified>
  <cp:category/>
</cp:coreProperties>
</file>